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8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ukta Light" panose="020B0604020202020204" charset="0"/>
      <p:regular r:id="rId12"/>
    </p:embeddedFont>
    <p:embeddedFont>
      <p:font typeface="Prompt Medium" panose="00000600000000000000" pitchFamily="2" charset="-34"/>
      <p:regular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858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111837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32817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9019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355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267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3541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0810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7081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92140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82520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16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05039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8114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3886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9272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37139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6304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334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057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97258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33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10859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World of Industrial Robots: From Design to Deployment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4538543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presentation explores the fascinating realm of industrial robots, delving into their diverse types, intricate components, and the advanced technologies that enable their seamless operation in modern manufacturing and beyond.</a:t>
            </a:r>
            <a:endParaRPr lang="en-US" sz="1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B883D0E-0D76-FA38-313D-9C43D5DE4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92" y="487510"/>
            <a:ext cx="5388623" cy="115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210" y="659963"/>
            <a:ext cx="5893594" cy="579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 of Industrial Robots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730210" y="1787009"/>
            <a:ext cx="469344" cy="46934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5818" y="1847850"/>
            <a:ext cx="27813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08152" y="1858685"/>
            <a:ext cx="23181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Articulated Robots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408152" y="2356961"/>
            <a:ext cx="565261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most common type, with 2-10 rotary joints, mimicking a human arm's dexterity. They excel in tasks like welding and packaging, holding over 60% of the market share.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730210" y="3775353"/>
            <a:ext cx="469344" cy="46934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25818" y="3836194"/>
            <a:ext cx="27813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408152" y="3847028"/>
            <a:ext cx="23181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Cartesian Robots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408152" y="4345305"/>
            <a:ext cx="565261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Operating on linear X, Y, and Z axes, these robots offer high precision and a large workspace, making them cost-effective for applications requiring linear movement.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730210" y="5763697"/>
            <a:ext cx="469344" cy="46934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25818" y="5824538"/>
            <a:ext cx="27813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1408152" y="5835372"/>
            <a:ext cx="23181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SCARA Robots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408152" y="6333649"/>
            <a:ext cx="565261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Known for their fast and accurate lateral motion, SCARA (Selective Compliance Assembly Robot Arm) robots are ideal for assembly tasks and pick-and-place operations.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577257" y="1787009"/>
            <a:ext cx="469344" cy="46934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72864" y="1847850"/>
            <a:ext cx="27813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8255198" y="1858685"/>
            <a:ext cx="3381613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Robots (Cobots)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255198" y="2356961"/>
            <a:ext cx="565261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Designed for safe human-robot interaction, cobots work alongside human operators, offering flexibility and ease of deployment in various industrial settings.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577257" y="3775353"/>
            <a:ext cx="469344" cy="469344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72864" y="3836194"/>
            <a:ext cx="278130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8255198" y="3847028"/>
            <a:ext cx="2318147" cy="2896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Mobile Robots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8255198" y="4345305"/>
            <a:ext cx="5652611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autonomous robots navigate factory floors, transporting materials and goods, significantly improving logistics and efficiency in manufacturing facilities.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6890" y="657582"/>
            <a:ext cx="12956619" cy="1328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Components of Industrial Robots: Hardware + Software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36890" y="2559606"/>
            <a:ext cx="754058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Manipulator: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robotic arm, composed of joints and links, driven by electric, pneumatic, or hydraulic actuators.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6890" y="3408521"/>
            <a:ext cx="754058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End Effectors: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Specialized tools attached to the arm's end, such as grippers, welders, or sensors, tailored for specific tasks.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6890" y="4257437"/>
            <a:ext cx="754058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Feedback Devices: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Encoders and potentiometers provide crucial data on joint position and velocity, ensuring precise control.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6890" y="5106353"/>
            <a:ext cx="7540585" cy="765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Controller: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The "brain" of the robot, combining hardware and software to execute complex motion control and path planning algorithms.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6890" y="5955268"/>
            <a:ext cx="7540585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Sensors:</a:t>
            </a:r>
            <a:r>
              <a:rPr lang="en-US" sz="18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Vision systems, tactile sensors, and LIDAR enable the robot to perceive its environment, critical for autonomous operation and interaction.</a:t>
            </a:r>
            <a:endParaRPr lang="en-US" sz="18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502" y="2613422"/>
            <a:ext cx="4832509" cy="48325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3077" y="816054"/>
            <a:ext cx="9977795" cy="637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Real-time Control Challenges &amp; Latency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77" y="1912263"/>
            <a:ext cx="6512123" cy="9178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2510" y="3059549"/>
            <a:ext cx="3021092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Control Loop Frequency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032510" y="3515797"/>
            <a:ext cx="6053257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Industrial robots typically operate at control loop frequencies of </a:t>
            </a:r>
            <a:r>
              <a:rPr lang="en-US" sz="1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 kHz</a:t>
            </a: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to ensure smooth and precise motion control.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12263"/>
            <a:ext cx="6512123" cy="9178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4633" y="3059549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Latency Sources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544633" y="3515797"/>
            <a:ext cx="6053257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Delays from sensor data acquisition, processing, and communication lag can significantly impact robot performance.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77" y="4479369"/>
            <a:ext cx="6512123" cy="9178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2510" y="5626656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Impact of Delays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32510" y="6082903"/>
            <a:ext cx="6053257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Even slight latency can lead to instability, tracking errors, and critical safety risks in high-speed operations.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479369"/>
            <a:ext cx="6512123" cy="91785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4633" y="5626656"/>
            <a:ext cx="2549604" cy="318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Solutions</a:t>
            </a:r>
            <a:endParaRPr lang="en-US" sz="2000" dirty="0"/>
          </a:p>
        </p:txBody>
      </p:sp>
      <p:sp>
        <p:nvSpPr>
          <p:cNvPr id="14" name="Text 8"/>
          <p:cNvSpPr/>
          <p:nvPr/>
        </p:nvSpPr>
        <p:spPr>
          <a:xfrm>
            <a:off x="7544633" y="6082903"/>
            <a:ext cx="6053257" cy="1101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real-time operating systems, deterministic communication protocols, and predictive control algorithms mitigates these challenges.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2800" y="387191"/>
            <a:ext cx="5773222" cy="391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Integration with IIoT and Digital Twins</a:t>
            </a:r>
            <a:endParaRPr lang="en-US" sz="2450" dirty="0"/>
          </a:p>
        </p:txBody>
      </p:sp>
      <p:sp>
        <p:nvSpPr>
          <p:cNvPr id="3" name="Shape 1"/>
          <p:cNvSpPr/>
          <p:nvPr/>
        </p:nvSpPr>
        <p:spPr>
          <a:xfrm>
            <a:off x="492800" y="1147763"/>
            <a:ext cx="6650712" cy="1098709"/>
          </a:xfrm>
          <a:prstGeom prst="roundRect">
            <a:avLst>
              <a:gd name="adj" fmla="val 6658"/>
            </a:avLst>
          </a:prstGeom>
          <a:noFill/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77560" y="1147763"/>
            <a:ext cx="60960" cy="1098709"/>
          </a:xfrm>
          <a:prstGeom prst="roundRect">
            <a:avLst>
              <a:gd name="adj" fmla="val 97014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694492" y="1303734"/>
            <a:ext cx="1564481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Industrial IoT (IIoT)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694492" y="1639967"/>
            <a:ext cx="6293048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Robots are connected via robust industrial networks, enabling real-time data exchange, remote monitoring, and seamless integration into smart factories.</a:t>
            </a:r>
            <a:endParaRPr lang="en-US" sz="1100" dirty="0"/>
          </a:p>
        </p:txBody>
      </p:sp>
      <p:sp>
        <p:nvSpPr>
          <p:cNvPr id="7" name="Shape 5"/>
          <p:cNvSpPr/>
          <p:nvPr/>
        </p:nvSpPr>
        <p:spPr>
          <a:xfrm>
            <a:off x="492800" y="2387203"/>
            <a:ext cx="6650712" cy="1098709"/>
          </a:xfrm>
          <a:prstGeom prst="roundRect">
            <a:avLst>
              <a:gd name="adj" fmla="val 6658"/>
            </a:avLst>
          </a:prstGeom>
          <a:noFill/>
          <a:ln w="15240">
            <a:solidFill>
              <a:srgbClr val="6D4562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477560" y="2387203"/>
            <a:ext cx="60960" cy="1098709"/>
          </a:xfrm>
          <a:prstGeom prst="roundRect">
            <a:avLst>
              <a:gd name="adj" fmla="val 97014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694492" y="2543175"/>
            <a:ext cx="1564481" cy="195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Digital Twins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94492" y="2879408"/>
            <a:ext cx="6293048" cy="450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Virtual replicas of physical robots that simulate their behavior, allowing for predictive maintenance, performance optimization, and scenario testing.</a:t>
            </a:r>
            <a:endParaRPr lang="en-US" sz="11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508" y="1147763"/>
            <a:ext cx="6650712" cy="665071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494508" y="7956828"/>
            <a:ext cx="665071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Increased Uptime: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Proactive identification of maintenance needs.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7494508" y="8231267"/>
            <a:ext cx="665071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Adaptive Control: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Real-time adjustments based on simulated scenarios.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7494508" y="8505706"/>
            <a:ext cx="665071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Enhanced Decision-Making:</a:t>
            </a: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Data-driven insights for operational improvements.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4508" y="8857655"/>
            <a:ext cx="6650712" cy="2252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Leading companies like Siemens and ABB leverage digital twins for comprehensive robot lifecycle management.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0702" y="669608"/>
            <a:ext cx="11387852" cy="675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Challenges in Sensing for Industrial Robots</a:t>
            </a:r>
            <a:endParaRPr lang="en-US" sz="42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02" y="1830824"/>
            <a:ext cx="607576" cy="6075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0702" y="2742128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Vision Systems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850702" y="3225403"/>
            <a:ext cx="6312575" cy="116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Challenges include adapting to varying lighting conditions, handling object occlusions, and accurately tracking high-speed moving objects.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005" y="1830824"/>
            <a:ext cx="607576" cy="6075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67005" y="2742128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Tactile Sensors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467005" y="3225403"/>
            <a:ext cx="6312694" cy="777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 high resolution and durability to provide accurate force and pressure feedback for intricate manipulation tasks.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702" y="4999196"/>
            <a:ext cx="607576" cy="6075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50702" y="5910501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LIDAR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850702" y="6393775"/>
            <a:ext cx="6312575" cy="116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Offers precise 3D mapping but can be sensitive to environmental factors like dust and highly reflective surfaces, affecting data accuracy.</a:t>
            </a:r>
            <a:endParaRPr lang="en-US" sz="19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7005" y="4999196"/>
            <a:ext cx="607576" cy="6075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67005" y="5910501"/>
            <a:ext cx="2700576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Sensor Fusion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467005" y="6393775"/>
            <a:ext cx="6312694" cy="1166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Combining data from multiple sensor types is essential to overcome individual limitations and significantly improve robot autonomy and environmental perception.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2954" y="832128"/>
            <a:ext cx="13058894" cy="6134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ROS (Robot Operating System) Architecture Explained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72954" y="1975485"/>
            <a:ext cx="763524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ROS is a flexible framework designed to simplify the process of building complex robot software. It enables modular development through: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72954" y="2880955"/>
            <a:ext cx="763524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Nodes: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Individual processes that perform specific tasks, such as sensor data processing or motor control.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2954" y="3664982"/>
            <a:ext cx="763524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Topics &amp; Services: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Communication mechanisms for nodes to exchange data (topics) and request/provide functionalities (services).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72954" y="4449008"/>
            <a:ext cx="7635240" cy="1060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Core Components: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Includes the ROS Master (for node registration), Publisher/Subscriber model for data flow, and Service Servers/Clients for interactions.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2954" y="5586413"/>
            <a:ext cx="763524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Packages: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Collections of files, including hardware drivers, perception algorithms, planning modules, and simulation tools.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2954" y="6491883"/>
            <a:ext cx="7635240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ROS 2</a:t>
            </a:r>
            <a:r>
              <a:rPr lang="en-US" sz="17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brings significant improvements, offering real-time support and leveraging DDS middleware for enhanced reliability and suitability in industrial applications.</a:t>
            </a:r>
            <a:endParaRPr lang="en-US" sz="17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4453" y="2025134"/>
            <a:ext cx="4910614" cy="491061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8170" y="469940"/>
            <a:ext cx="7370921" cy="474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Cybersecurity Risks in Industrial Robots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854512" y="1542693"/>
            <a:ext cx="7911346" cy="237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Increased connectivity exposes industrial robots to significant cybersecurity threats.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598170" y="1286351"/>
            <a:ext cx="22860" cy="749975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598170" y="2382203"/>
            <a:ext cx="6508552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Vulnerabilities: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Unpatched operating systems, insecure communication protocols, and weak authentication mechanisms create entry points for attackers.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8170" y="2988707"/>
            <a:ext cx="6508552" cy="820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Risks:</a:t>
            </a: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Beyond data breaches, cybersecurity incidents can lead to intellectual property theft, critical production downtime, and even physical damage to machinery or harm to personnel.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8170" y="3962519"/>
            <a:ext cx="6508552" cy="820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Real-world examples include sophisticated attacks on manufacturing robots that disrupt operations and compromise data integrity, highlighting the urgent need for robust defense strategies.</a:t>
            </a:r>
            <a:endParaRPr lang="en-US" sz="13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298" y="2420660"/>
            <a:ext cx="6508552" cy="65085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0698" y="660202"/>
            <a:ext cx="12989004" cy="130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Best Practices for Cybersecurity in Industrial Robotics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820698" y="2431971"/>
            <a:ext cx="4173379" cy="2826782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62752" y="2674025"/>
            <a:ext cx="260556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Risk Assessments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062752" y="3140273"/>
            <a:ext cx="3689271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Regularly conduct thorough cybersecurity risk assessments to identify and mitigate potential vulnerabilities in robot systems and networks.</a:t>
            </a:r>
            <a:endParaRPr lang="en-US" sz="1800" dirty="0"/>
          </a:p>
        </p:txBody>
      </p:sp>
      <p:sp>
        <p:nvSpPr>
          <p:cNvPr id="6" name="Shape 4"/>
          <p:cNvSpPr/>
          <p:nvPr/>
        </p:nvSpPr>
        <p:spPr>
          <a:xfrm>
            <a:off x="5228511" y="2431971"/>
            <a:ext cx="4173379" cy="2826782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70565" y="2674025"/>
            <a:ext cx="2914888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Segmentation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5470565" y="3140273"/>
            <a:ext cx="3689271" cy="187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robust network segmentation and secure communication protocols to isolate critical robot systems and prevent unauthorized access.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9636323" y="2431971"/>
            <a:ext cx="4173379" cy="2826782"/>
          </a:xfrm>
          <a:prstGeom prst="roundRect">
            <a:avLst>
              <a:gd name="adj" fmla="val 348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8378" y="2674025"/>
            <a:ext cx="260556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Updates &amp; Patching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9878378" y="3140273"/>
            <a:ext cx="3689271" cy="15011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Ensure all robot firmware and software are consistently patched and updated to protect against known vulnerabilities and emerging threats.</a:t>
            </a:r>
            <a:endParaRPr lang="en-US" sz="1800" dirty="0"/>
          </a:p>
        </p:txBody>
      </p:sp>
      <p:sp>
        <p:nvSpPr>
          <p:cNvPr id="12" name="Shape 10"/>
          <p:cNvSpPr/>
          <p:nvPr/>
        </p:nvSpPr>
        <p:spPr>
          <a:xfrm>
            <a:off x="820698" y="5493187"/>
            <a:ext cx="6377226" cy="2076212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62752" y="5735241"/>
            <a:ext cx="260556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Access Control</a:t>
            </a:r>
            <a:endParaRPr lang="en-US" sz="2050" dirty="0"/>
          </a:p>
        </p:txBody>
      </p:sp>
      <p:sp>
        <p:nvSpPr>
          <p:cNvPr id="14" name="Text 12"/>
          <p:cNvSpPr/>
          <p:nvPr/>
        </p:nvSpPr>
        <p:spPr>
          <a:xfrm>
            <a:off x="1062752" y="6201489"/>
            <a:ext cx="5893118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Utilize strong identity and access management (IAM) with multi-factor authentication (MFA) to control who can interact with robot systems.</a:t>
            </a:r>
            <a:endParaRPr lang="en-US" sz="1800" dirty="0"/>
          </a:p>
        </p:txBody>
      </p:sp>
      <p:sp>
        <p:nvSpPr>
          <p:cNvPr id="15" name="Shape 13"/>
          <p:cNvSpPr/>
          <p:nvPr/>
        </p:nvSpPr>
        <p:spPr>
          <a:xfrm>
            <a:off x="7432358" y="5493187"/>
            <a:ext cx="6377345" cy="2076212"/>
          </a:xfrm>
          <a:prstGeom prst="roundRect">
            <a:avLst>
              <a:gd name="adj" fmla="val 47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74412" y="5735241"/>
            <a:ext cx="2605564" cy="325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Anomaly Detection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674412" y="6201489"/>
            <a:ext cx="5893237" cy="1125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 continuous monitoring of robot behavior for anomalies and intrusion detection systems to quickly identify and respond to suspicious activities.</a:t>
            </a:r>
            <a:endParaRPr lang="en-US" sz="1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961</Words>
  <Application>Microsoft Office PowerPoint</Application>
  <PresentationFormat>Custom</PresentationFormat>
  <Paragraphs>83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Prompt Medium</vt:lpstr>
      <vt:lpstr>Calibri</vt:lpstr>
      <vt:lpstr>Mukta Light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Madhu Parvathaneni</cp:lastModifiedBy>
  <cp:revision>3</cp:revision>
  <dcterms:created xsi:type="dcterms:W3CDTF">2025-07-08T19:30:41Z</dcterms:created>
  <dcterms:modified xsi:type="dcterms:W3CDTF">2025-07-08T19:32:21Z</dcterms:modified>
</cp:coreProperties>
</file>